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1" r:id="rId3"/>
  </p:sldMasterIdLst>
  <p:notesMasterIdLst>
    <p:notesMasterId r:id="rId6"/>
  </p:notesMasterIdLst>
  <p:handoutMasterIdLst>
    <p:handoutMasterId r:id="rId31"/>
  </p:handoutMasterIdLst>
  <p:sldIdLst>
    <p:sldId id="2130" r:id="rId4"/>
    <p:sldId id="2157" r:id="rId5"/>
    <p:sldId id="2156" r:id="rId7"/>
    <p:sldId id="2131" r:id="rId8"/>
    <p:sldId id="2132" r:id="rId9"/>
    <p:sldId id="2133" r:id="rId10"/>
    <p:sldId id="2134" r:id="rId11"/>
    <p:sldId id="2158" r:id="rId12"/>
    <p:sldId id="2135" r:id="rId13"/>
    <p:sldId id="2151" r:id="rId14"/>
    <p:sldId id="2149" r:id="rId15"/>
    <p:sldId id="2137" r:id="rId16"/>
    <p:sldId id="2138" r:id="rId17"/>
    <p:sldId id="2153" r:id="rId18"/>
    <p:sldId id="2139" r:id="rId19"/>
    <p:sldId id="2140" r:id="rId20"/>
    <p:sldId id="2141" r:id="rId21"/>
    <p:sldId id="2154" r:id="rId22"/>
    <p:sldId id="2142" r:id="rId23"/>
    <p:sldId id="2143" r:id="rId24"/>
    <p:sldId id="2144" r:id="rId25"/>
    <p:sldId id="2145" r:id="rId26"/>
    <p:sldId id="2155" r:id="rId27"/>
    <p:sldId id="2146" r:id="rId28"/>
    <p:sldId id="2147" r:id="rId29"/>
    <p:sldId id="2148" r:id="rId30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 Luo" initials="SL" lastIdx="1" clrIdx="0"/>
  <p:cmAuthor id="2001" name="骆倩怡_Znauj26B" initials="authorId_382814100" lastIdx="0" clrIdx="0"/>
  <p:cmAuthor id="2002" name="1005754446@qq.com" initials="1" lastIdx="1" clrIdx="13"/>
  <p:cmAuthor id="1" name="Administrator" initials="" lastIdx="0" clrIdx="0"/>
  <p:cmAuthor id="2" name="作者" initials="A" lastIdx="0" clrIdx="1"/>
  <p:cmAuthor id="3" name="carol" initials="c" lastIdx="7" clrIdx="2"/>
  <p:cmAuthor id="4" name="SAM" initials="S" lastIdx="1" clrIdx="3"/>
  <p:cmAuthor id="5" name="am" initials="a" lastIdx="1" clrIdx="4"/>
  <p:cmAuthor id="6" name="小珞_QjMfU7FR" initials="小" lastIdx="0" clrIdx="0"/>
  <p:cmAuthor id="7" name="熊仪_aYju7RJj" initials="熊" lastIdx="0" clrIdx="0"/>
  <p:cmAuthor id="8" name="yifei" initials="y" lastIdx="1" clrIdx="7"/>
  <p:cmAuthor id="9" name="ADMIN" initials="A" lastIdx="1" clrIdx="8"/>
  <p:cmAuthor id="12" name="shane" initials="s" lastIdx="1" clrIdx="11"/>
  <p:cmAuthor id="13" name="Gin" initials="G" lastIdx="1" clrIdx="12"/>
  <p:cmAuthor id="2000" name="二火_BFfyi6VJ" initials="authorId_2103341" lastIdx="166860770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AFAFA"/>
    <a:srgbClr val="DCDCDC"/>
    <a:srgbClr val="F0F0F0"/>
    <a:srgbClr val="E6E6E6"/>
    <a:srgbClr val="C8C8C8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83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216" y="240"/>
      </p:cViewPr>
      <p:guideLst>
        <p:guide orient="horz" pos="2160"/>
        <p:guide pos="38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68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4.xml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524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941282" y="-139391"/>
            <a:ext cx="7818783" cy="7737125"/>
          </a:xfrm>
          <a:prstGeom prst="rect">
            <a:avLst/>
          </a:prstGeom>
        </p:spPr>
      </p:pic>
      <p:pic>
        <p:nvPicPr>
          <p:cNvPr id="6" name="图片 5" descr="E:\X 项目\数贸会\2023\操作指南\图片1.png图片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478566" y="44674"/>
            <a:ext cx="2464435" cy="65072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&#10;&#10;AI 生成的内容可能不正确。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7" y="-9000"/>
            <a:ext cx="12214114" cy="6876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图形 5"/>
          <p:cNvGrpSpPr/>
          <p:nvPr userDrawn="1"/>
        </p:nvGrpSpPr>
        <p:grpSpPr>
          <a:xfrm rot="5400000">
            <a:off x="30" y="167614"/>
            <a:ext cx="439737" cy="439794"/>
            <a:chOff x="3998722" y="-1589570"/>
            <a:chExt cx="439737" cy="439794"/>
          </a:xfrm>
          <a:solidFill>
            <a:srgbClr val="006AFF"/>
          </a:solidFill>
        </p:grpSpPr>
        <p:sp>
          <p:nvSpPr>
            <p:cNvPr id="5" name="任意形状 4"/>
            <p:cNvSpPr/>
            <p:nvPr/>
          </p:nvSpPr>
          <p:spPr>
            <a:xfrm rot="5400000">
              <a:off x="4121975" y="-1466259"/>
              <a:ext cx="316484" cy="316484"/>
            </a:xfrm>
            <a:custGeom>
              <a:avLst/>
              <a:gdLst>
                <a:gd name="connsiteX0" fmla="*/ 0 w 316484"/>
                <a:gd name="connsiteY0" fmla="*/ 0 h 316484"/>
                <a:gd name="connsiteX1" fmla="*/ 316484 w 316484"/>
                <a:gd name="connsiteY1" fmla="*/ 0 h 316484"/>
                <a:gd name="connsiteX2" fmla="*/ 316484 w 316484"/>
                <a:gd name="connsiteY2" fmla="*/ 316484 h 316484"/>
                <a:gd name="connsiteX3" fmla="*/ 0 w 316484"/>
                <a:gd name="connsiteY3" fmla="*/ 316484 h 31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484" h="316484">
                  <a:moveTo>
                    <a:pt x="0" y="0"/>
                  </a:moveTo>
                  <a:lnTo>
                    <a:pt x="316484" y="0"/>
                  </a:lnTo>
                  <a:lnTo>
                    <a:pt x="316484" y="316484"/>
                  </a:lnTo>
                  <a:lnTo>
                    <a:pt x="0" y="316484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形状 5"/>
            <p:cNvSpPr/>
            <p:nvPr/>
          </p:nvSpPr>
          <p:spPr>
            <a:xfrm rot="5400000">
              <a:off x="3998722" y="-1589570"/>
              <a:ext cx="123316" cy="123316"/>
            </a:xfrm>
            <a:custGeom>
              <a:avLst/>
              <a:gdLst>
                <a:gd name="connsiteX0" fmla="*/ 0 w 123316"/>
                <a:gd name="connsiteY0" fmla="*/ 0 h 123316"/>
                <a:gd name="connsiteX1" fmla="*/ 123317 w 123316"/>
                <a:gd name="connsiteY1" fmla="*/ 0 h 123316"/>
                <a:gd name="connsiteX2" fmla="*/ 123317 w 123316"/>
                <a:gd name="connsiteY2" fmla="*/ 123317 h 123316"/>
                <a:gd name="connsiteX3" fmla="*/ 0 w 123316"/>
                <a:gd name="connsiteY3" fmla="*/ 123317 h 12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16" h="123316">
                  <a:moveTo>
                    <a:pt x="0" y="0"/>
                  </a:moveTo>
                  <a:lnTo>
                    <a:pt x="123317" y="0"/>
                  </a:lnTo>
                  <a:lnTo>
                    <a:pt x="123317" y="123317"/>
                  </a:lnTo>
                  <a:lnTo>
                    <a:pt x="0" y="123317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0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7" y="-9000"/>
            <a:ext cx="12214114" cy="6876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353878" y="-331941"/>
            <a:ext cx="7818783" cy="773712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" y="0"/>
            <a:ext cx="12190452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941282" y="-139391"/>
            <a:ext cx="7818783" cy="7737125"/>
          </a:xfrm>
          <a:prstGeom prst="rect">
            <a:avLst/>
          </a:prstGeom>
        </p:spPr>
      </p:pic>
      <p:pic>
        <p:nvPicPr>
          <p:cNvPr id="3" name="图片 2" descr="E:\X 项目\数贸会\2023\操作指南\图片1.png图片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416971" y="80234"/>
            <a:ext cx="2464435" cy="65072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52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68" y="53564"/>
            <a:ext cx="2464701" cy="65072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1057" y="500743"/>
            <a:ext cx="12214114" cy="6357257"/>
          </a:xfrm>
          <a:prstGeom prst="rect">
            <a:avLst/>
          </a:prstGeom>
          <a:solidFill>
            <a:srgbClr val="1A3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870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52420"/>
          </a:xfrm>
          <a:prstGeom prst="rect">
            <a:avLst/>
          </a:prstGeom>
        </p:spPr>
      </p:pic>
      <p:pic>
        <p:nvPicPr>
          <p:cNvPr id="3" name="图片 2" descr="E:\X 项目\数贸会\2023\操作指南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9478566" y="44674"/>
            <a:ext cx="2464435" cy="65072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52420"/>
          </a:xfrm>
          <a:prstGeom prst="rect">
            <a:avLst/>
          </a:prstGeom>
        </p:spPr>
      </p:pic>
      <p:pic>
        <p:nvPicPr>
          <p:cNvPr id="2" name="图片 1" descr="E:\X 项目\数贸会\2023\操作指南\图片1.png图片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478566" y="44674"/>
            <a:ext cx="2464435" cy="65072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3" Type="http://schemas.openxmlformats.org/officeDocument/2006/relationships/theme" Target="../theme/theme1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165B2-7485-4ED1-A9D2-BD2BEC2D96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46F08-8682-47EE-B2A6-6305EEB13F8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1.emf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1.emf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1.emf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1.emf"/><Relationship Id="rId1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1.emf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形状 6"/>
          <p:cNvSpPr/>
          <p:nvPr/>
        </p:nvSpPr>
        <p:spPr>
          <a:xfrm>
            <a:off x="0" y="-1"/>
            <a:ext cx="2676488" cy="2676488"/>
          </a:xfrm>
          <a:custGeom>
            <a:avLst/>
            <a:gdLst>
              <a:gd name="connsiteX0" fmla="*/ 0 w 720979"/>
              <a:gd name="connsiteY0" fmla="*/ 0 h 720979"/>
              <a:gd name="connsiteX1" fmla="*/ 720979 w 720979"/>
              <a:gd name="connsiteY1" fmla="*/ 0 h 720979"/>
              <a:gd name="connsiteX2" fmla="*/ 720979 w 720979"/>
              <a:gd name="connsiteY2" fmla="*/ 720979 h 720979"/>
              <a:gd name="connsiteX3" fmla="*/ 0 w 720979"/>
              <a:gd name="connsiteY3" fmla="*/ 720979 h 72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979" h="720979">
                <a:moveTo>
                  <a:pt x="0" y="0"/>
                </a:moveTo>
                <a:lnTo>
                  <a:pt x="720979" y="0"/>
                </a:lnTo>
                <a:lnTo>
                  <a:pt x="720979" y="720979"/>
                </a:lnTo>
                <a:lnTo>
                  <a:pt x="0" y="720979"/>
                </a:lnTo>
                <a:close/>
              </a:path>
            </a:pathLst>
          </a:custGeom>
          <a:solidFill>
            <a:srgbClr val="3701D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" name="图形 6"/>
          <p:cNvGrpSpPr/>
          <p:nvPr/>
        </p:nvGrpSpPr>
        <p:grpSpPr>
          <a:xfrm>
            <a:off x="4338391" y="2708547"/>
            <a:ext cx="7853609" cy="4152631"/>
            <a:chOff x="8287575" y="-27495"/>
            <a:chExt cx="2115566" cy="1118615"/>
          </a:xfrm>
          <a:solidFill>
            <a:srgbClr val="3701DF"/>
          </a:solidFill>
        </p:grpSpPr>
        <p:sp>
          <p:nvSpPr>
            <p:cNvPr id="9" name="任意形状 8"/>
            <p:cNvSpPr/>
            <p:nvPr/>
          </p:nvSpPr>
          <p:spPr>
            <a:xfrm>
              <a:off x="8800401" y="340741"/>
              <a:ext cx="1602740" cy="750379"/>
            </a:xfrm>
            <a:custGeom>
              <a:avLst/>
              <a:gdLst>
                <a:gd name="connsiteX0" fmla="*/ 0 w 1602740"/>
                <a:gd name="connsiteY0" fmla="*/ 0 h 750379"/>
                <a:gd name="connsiteX1" fmla="*/ 1602740 w 1602740"/>
                <a:gd name="connsiteY1" fmla="*/ 0 h 750379"/>
                <a:gd name="connsiteX2" fmla="*/ 1602740 w 1602740"/>
                <a:gd name="connsiteY2" fmla="*/ 750379 h 750379"/>
                <a:gd name="connsiteX3" fmla="*/ 0 w 1602740"/>
                <a:gd name="connsiteY3" fmla="*/ 750379 h 75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2740" h="750379">
                  <a:moveTo>
                    <a:pt x="0" y="0"/>
                  </a:moveTo>
                  <a:lnTo>
                    <a:pt x="1602740" y="0"/>
                  </a:lnTo>
                  <a:lnTo>
                    <a:pt x="1602740" y="750379"/>
                  </a:lnTo>
                  <a:lnTo>
                    <a:pt x="0" y="750379"/>
                  </a:lnTo>
                  <a:close/>
                </a:path>
              </a:pathLst>
            </a:custGeom>
            <a:solidFill>
              <a:srgbClr val="3701D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0" name="图形 6"/>
            <p:cNvGrpSpPr/>
            <p:nvPr/>
          </p:nvGrpSpPr>
          <p:grpSpPr>
            <a:xfrm>
              <a:off x="8287575" y="-27495"/>
              <a:ext cx="512635" cy="512635"/>
              <a:chOff x="8287575" y="-27495"/>
              <a:chExt cx="512635" cy="512635"/>
            </a:xfrm>
            <a:solidFill>
              <a:srgbClr val="3701DF"/>
            </a:solidFill>
          </p:grpSpPr>
          <p:sp>
            <p:nvSpPr>
              <p:cNvPr id="11" name="任意形状 10"/>
              <p:cNvSpPr/>
              <p:nvPr/>
            </p:nvSpPr>
            <p:spPr>
              <a:xfrm>
                <a:off x="8431276" y="-27495"/>
                <a:ext cx="368934" cy="368935"/>
              </a:xfrm>
              <a:custGeom>
                <a:avLst/>
                <a:gdLst>
                  <a:gd name="connsiteX0" fmla="*/ 0 w 368934"/>
                  <a:gd name="connsiteY0" fmla="*/ 0 h 368935"/>
                  <a:gd name="connsiteX1" fmla="*/ 368935 w 368934"/>
                  <a:gd name="connsiteY1" fmla="*/ 0 h 368935"/>
                  <a:gd name="connsiteX2" fmla="*/ 368935 w 368934"/>
                  <a:gd name="connsiteY2" fmla="*/ 368935 h 368935"/>
                  <a:gd name="connsiteX3" fmla="*/ 0 w 368934"/>
                  <a:gd name="connsiteY3" fmla="*/ 368935 h 36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34" h="368935">
                    <a:moveTo>
                      <a:pt x="0" y="0"/>
                    </a:moveTo>
                    <a:lnTo>
                      <a:pt x="368935" y="0"/>
                    </a:lnTo>
                    <a:lnTo>
                      <a:pt x="368935" y="368935"/>
                    </a:lnTo>
                    <a:lnTo>
                      <a:pt x="0" y="368935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" name="任意形状 11"/>
              <p:cNvSpPr/>
              <p:nvPr/>
            </p:nvSpPr>
            <p:spPr>
              <a:xfrm>
                <a:off x="8287575" y="341376"/>
                <a:ext cx="143764" cy="143763"/>
              </a:xfrm>
              <a:custGeom>
                <a:avLst/>
                <a:gdLst>
                  <a:gd name="connsiteX0" fmla="*/ 0 w 143764"/>
                  <a:gd name="connsiteY0" fmla="*/ 0 h 143763"/>
                  <a:gd name="connsiteX1" fmla="*/ 143764 w 143764"/>
                  <a:gd name="connsiteY1" fmla="*/ 0 h 143763"/>
                  <a:gd name="connsiteX2" fmla="*/ 143764 w 143764"/>
                  <a:gd name="connsiteY2" fmla="*/ 143764 h 143763"/>
                  <a:gd name="connsiteX3" fmla="*/ 0 w 143764"/>
                  <a:gd name="connsiteY3" fmla="*/ 143764 h 14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764" h="143763">
                    <a:moveTo>
                      <a:pt x="0" y="0"/>
                    </a:moveTo>
                    <a:lnTo>
                      <a:pt x="143764" y="0"/>
                    </a:lnTo>
                    <a:lnTo>
                      <a:pt x="143764" y="143764"/>
                    </a:lnTo>
                    <a:lnTo>
                      <a:pt x="0" y="143764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6880"/>
            <a:ext cx="1828800" cy="167204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510337" y="4154617"/>
            <a:ext cx="5615623" cy="222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GDTE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全球数字贸易博览会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参展商注册操作说明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三、展商注册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6120" y="1049020"/>
            <a:ext cx="11113135" cy="8134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、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历史展商注册操作：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4230" y="1418590"/>
            <a:ext cx="9708515" cy="13373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R="0" algn="just" fontAlgn="auto">
              <a:lnSpc>
                <a:spcPts val="29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000" b="1" dirty="0">
                <a:solidFill>
                  <a:srgbClr val="0F41B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如您在填写过程中，遇到以下图中的情况，表示该展商名称已被使用。您需要联系对应的馆长，馆长会通过更换企业超级管理员对历史展商关联的手机号协助变更。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115" y="2310765"/>
            <a:ext cx="6861810" cy="371729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4526336" y="6149762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三、展商注册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19200" y="927100"/>
            <a:ext cx="88595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None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更换企业超级管理员</a:t>
            </a:r>
            <a:b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馆长操作后，您会收到如图所示的短信链接，点击链接进入变更操作页面，您可填入希望注册的手机号，自行完成该手机号和该公司名称的绑定。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16505" y="1976120"/>
            <a:ext cx="2131695" cy="4039870"/>
            <a:chOff x="6501585" y="1800910"/>
            <a:chExt cx="2426370" cy="44432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5069" y="1862456"/>
              <a:ext cx="2130941" cy="4291478"/>
            </a:xfrm>
            <a:prstGeom prst="rect">
              <a:avLst/>
            </a:prstGeom>
          </p:spPr>
        </p:pic>
        <p:pic>
          <p:nvPicPr>
            <p:cNvPr id="6" name="百透明.png" descr="百透明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1585" y="1800910"/>
              <a:ext cx="2426370" cy="4443259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grpSp>
        <p:nvGrpSpPr>
          <p:cNvPr id="7" name="组合 6"/>
          <p:cNvGrpSpPr/>
          <p:nvPr/>
        </p:nvGrpSpPr>
        <p:grpSpPr>
          <a:xfrm>
            <a:off x="6853555" y="1877695"/>
            <a:ext cx="2319020" cy="4250055"/>
            <a:chOff x="9101974" y="1494268"/>
            <a:chExt cx="2440340" cy="44432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3746" y="1570160"/>
              <a:ext cx="2328568" cy="4291478"/>
            </a:xfrm>
            <a:prstGeom prst="rect">
              <a:avLst/>
            </a:prstGeom>
          </p:spPr>
        </p:pic>
        <p:pic>
          <p:nvPicPr>
            <p:cNvPr id="10" name="百透明.png" descr="百透明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01974" y="1494268"/>
              <a:ext cx="2426370" cy="4443259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18" name="圆角矩形 17"/>
          <p:cNvSpPr/>
          <p:nvPr/>
        </p:nvSpPr>
        <p:spPr>
          <a:xfrm>
            <a:off x="7297204" y="6208738"/>
            <a:ext cx="1578214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663074" y="6208998"/>
            <a:ext cx="1578214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信息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三、展商注册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9640" y="1189911"/>
            <a:ext cx="11113135" cy="10109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、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确认信息无误后，点击【确认提交】，提交后等待主办方审核。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ts val="2800"/>
              </a:lnSpc>
              <a:buClrTx/>
              <a:buSzTx/>
              <a:buFontTx/>
            </a:pPr>
            <a:endParaRPr lang="zh-CN" altLang="en-US" sz="2000" b="1" dirty="0">
              <a:solidFill>
                <a:srgbClr val="0F41B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975" y="2904225"/>
            <a:ext cx="5168678" cy="27459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29640" y="1756581"/>
            <a:ext cx="6966041" cy="7981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/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检查并确认所填写的信息是否正确，如填写错误，可点击“编</a:t>
            </a:r>
            <a:endParaRPr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辑”进行编辑；确认无误可点击“确认提交”提交信息进入审</a:t>
            </a:r>
            <a:endParaRPr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核环节。</a:t>
            </a:r>
            <a:endParaRPr lang="zh-CN" altLang="en-US" sz="11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700654" y="1190288"/>
            <a:ext cx="2426370" cy="4538998"/>
            <a:chOff x="8389843" y="1508611"/>
            <a:chExt cx="2426370" cy="453899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4870" y="1508611"/>
              <a:ext cx="2049917" cy="4443259"/>
            </a:xfrm>
            <a:prstGeom prst="rect">
              <a:avLst/>
            </a:prstGeom>
          </p:spPr>
        </p:pic>
        <p:pic>
          <p:nvPicPr>
            <p:cNvPr id="8" name="百透明.png" descr="百透明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9843" y="1604350"/>
              <a:ext cx="2426370" cy="4443259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12" name="圆角矩形 11"/>
          <p:cNvSpPr/>
          <p:nvPr/>
        </p:nvSpPr>
        <p:spPr>
          <a:xfrm>
            <a:off x="2684373" y="5869713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8047565" y="5870554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H5/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三、展商注册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46111" y="1175787"/>
            <a:ext cx="6635271" cy="16389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、信息确认无误提交后，可点击【个人中心】或后续通过数贸在线网站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，选择参展商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登录，手机获取验证码进入参展商中心页面，查看审核状态。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9792" y="2961359"/>
            <a:ext cx="5312395" cy="282215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022854" y="1340252"/>
            <a:ext cx="2426370" cy="4443259"/>
            <a:chOff x="8846168" y="1317001"/>
            <a:chExt cx="2426370" cy="44432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48749" y="1464310"/>
              <a:ext cx="1913417" cy="4148642"/>
            </a:xfrm>
            <a:prstGeom prst="rect">
              <a:avLst/>
            </a:prstGeom>
          </p:spPr>
        </p:pic>
        <p:pic>
          <p:nvPicPr>
            <p:cNvPr id="2" name="百透明.png" descr="百透明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6168" y="1317001"/>
              <a:ext cx="2426370" cy="4443259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5" name="圆角矩形 4"/>
          <p:cNvSpPr/>
          <p:nvPr/>
        </p:nvSpPr>
        <p:spPr>
          <a:xfrm>
            <a:off x="2780066" y="5929979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406305" y="5947852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H5/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grpSp>
        <p:nvGrpSpPr>
          <p:cNvPr id="10" name="图形 6"/>
          <p:cNvGrpSpPr/>
          <p:nvPr/>
        </p:nvGrpSpPr>
        <p:grpSpPr>
          <a:xfrm>
            <a:off x="-1" y="1"/>
            <a:ext cx="12192001" cy="6861178"/>
            <a:chOff x="8287575" y="-27495"/>
            <a:chExt cx="1987728" cy="1118615"/>
          </a:xfrm>
          <a:solidFill>
            <a:srgbClr val="3701DF"/>
          </a:solidFill>
        </p:grpSpPr>
        <p:sp>
          <p:nvSpPr>
            <p:cNvPr id="11" name="任意形状 10"/>
            <p:cNvSpPr/>
            <p:nvPr/>
          </p:nvSpPr>
          <p:spPr>
            <a:xfrm>
              <a:off x="8800401" y="340741"/>
              <a:ext cx="1474902" cy="750379"/>
            </a:xfrm>
            <a:custGeom>
              <a:avLst/>
              <a:gdLst>
                <a:gd name="connsiteX0" fmla="*/ 0 w 1602740"/>
                <a:gd name="connsiteY0" fmla="*/ 0 h 750379"/>
                <a:gd name="connsiteX1" fmla="*/ 1602740 w 1602740"/>
                <a:gd name="connsiteY1" fmla="*/ 0 h 750379"/>
                <a:gd name="connsiteX2" fmla="*/ 1602740 w 1602740"/>
                <a:gd name="connsiteY2" fmla="*/ 750379 h 750379"/>
                <a:gd name="connsiteX3" fmla="*/ 0 w 1602740"/>
                <a:gd name="connsiteY3" fmla="*/ 750379 h 75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2740" h="750379">
                  <a:moveTo>
                    <a:pt x="0" y="0"/>
                  </a:moveTo>
                  <a:lnTo>
                    <a:pt x="1602740" y="0"/>
                  </a:lnTo>
                  <a:lnTo>
                    <a:pt x="1602740" y="750379"/>
                  </a:lnTo>
                  <a:lnTo>
                    <a:pt x="0" y="750379"/>
                  </a:lnTo>
                  <a:close/>
                </a:path>
              </a:pathLst>
            </a:custGeom>
            <a:solidFill>
              <a:srgbClr val="3701D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grpSp>
          <p:nvGrpSpPr>
            <p:cNvPr id="12" name="图形 6"/>
            <p:cNvGrpSpPr/>
            <p:nvPr/>
          </p:nvGrpSpPr>
          <p:grpSpPr>
            <a:xfrm>
              <a:off x="8287575" y="-27495"/>
              <a:ext cx="512635" cy="512635"/>
              <a:chOff x="8287575" y="-27495"/>
              <a:chExt cx="512635" cy="512635"/>
            </a:xfrm>
            <a:solidFill>
              <a:srgbClr val="3701DF"/>
            </a:solidFill>
          </p:grpSpPr>
          <p:sp>
            <p:nvSpPr>
              <p:cNvPr id="13" name="任意形状 12"/>
              <p:cNvSpPr/>
              <p:nvPr/>
            </p:nvSpPr>
            <p:spPr>
              <a:xfrm>
                <a:off x="8431276" y="-27495"/>
                <a:ext cx="368934" cy="368935"/>
              </a:xfrm>
              <a:custGeom>
                <a:avLst/>
                <a:gdLst>
                  <a:gd name="connsiteX0" fmla="*/ 0 w 368934"/>
                  <a:gd name="connsiteY0" fmla="*/ 0 h 368935"/>
                  <a:gd name="connsiteX1" fmla="*/ 368935 w 368934"/>
                  <a:gd name="connsiteY1" fmla="*/ 0 h 368935"/>
                  <a:gd name="connsiteX2" fmla="*/ 368935 w 368934"/>
                  <a:gd name="connsiteY2" fmla="*/ 368935 h 368935"/>
                  <a:gd name="connsiteX3" fmla="*/ 0 w 368934"/>
                  <a:gd name="connsiteY3" fmla="*/ 368935 h 36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34" h="368935">
                    <a:moveTo>
                      <a:pt x="0" y="0"/>
                    </a:moveTo>
                    <a:lnTo>
                      <a:pt x="368935" y="0"/>
                    </a:lnTo>
                    <a:lnTo>
                      <a:pt x="368935" y="368935"/>
                    </a:lnTo>
                    <a:lnTo>
                      <a:pt x="0" y="368935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任意形状 14"/>
              <p:cNvSpPr/>
              <p:nvPr/>
            </p:nvSpPr>
            <p:spPr>
              <a:xfrm>
                <a:off x="8287575" y="341376"/>
                <a:ext cx="143764" cy="143763"/>
              </a:xfrm>
              <a:custGeom>
                <a:avLst/>
                <a:gdLst>
                  <a:gd name="connsiteX0" fmla="*/ 0 w 143764"/>
                  <a:gd name="connsiteY0" fmla="*/ 0 h 143763"/>
                  <a:gd name="connsiteX1" fmla="*/ 143764 w 143764"/>
                  <a:gd name="connsiteY1" fmla="*/ 0 h 143763"/>
                  <a:gd name="connsiteX2" fmla="*/ 143764 w 143764"/>
                  <a:gd name="connsiteY2" fmla="*/ 143764 h 143763"/>
                  <a:gd name="connsiteX3" fmla="*/ 0 w 143764"/>
                  <a:gd name="connsiteY3" fmla="*/ 143764 h 14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764" h="143763">
                    <a:moveTo>
                      <a:pt x="0" y="0"/>
                    </a:moveTo>
                    <a:lnTo>
                      <a:pt x="143764" y="0"/>
                    </a:lnTo>
                    <a:lnTo>
                      <a:pt x="143764" y="143764"/>
                    </a:lnTo>
                    <a:lnTo>
                      <a:pt x="0" y="143764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3" name="文本框 32"/>
          <p:cNvSpPr txBox="1"/>
          <p:nvPr/>
        </p:nvSpPr>
        <p:spPr>
          <a:xfrm>
            <a:off x="3522345" y="3905250"/>
            <a:ext cx="847725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证件申请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406400"/>
            <a:ext cx="1439069" cy="13157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33020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四、展商证件申请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4040" y="1026160"/>
            <a:ext cx="11344275" cy="10102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展商审核通过后，可在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证件申请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】-【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设置领证人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】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填写证件领取方式及信息。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495" y="2035810"/>
            <a:ext cx="5170805" cy="32708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210" y="2181860"/>
            <a:ext cx="5027295" cy="326771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4841081" y="5893696"/>
            <a:ext cx="3728761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/H5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57404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四、展商证件申请（单个添加）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4040" y="1026160"/>
            <a:ext cx="11344275" cy="10102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领证人信息填写完毕后，点击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新增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】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填写证件人员信息，填写完毕等待审核即可。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381796" y="5386672"/>
            <a:ext cx="3728761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730" y="2306320"/>
            <a:ext cx="4818925" cy="26010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136" y="2306320"/>
            <a:ext cx="4524258" cy="26010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49276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四、展商证件申请（导入）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4040" y="1026160"/>
            <a:ext cx="11344275" cy="10102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导入信息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】-【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下载模版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】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填写需申请的证件人员信息上传模版即可</a:t>
            </a:r>
            <a:endParaRPr lang="en-US" altLang="zh-CN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、人员信息上传完成后更新头像信息，格式：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证件姓名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_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证件号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.jpg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1600" b="1" spc="100" dirty="0" err="1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eg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：张三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_123xxx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137247" y="5991303"/>
            <a:ext cx="3728761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728" y="3285162"/>
            <a:ext cx="4892749" cy="2626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524" y="3221585"/>
            <a:ext cx="4593802" cy="268998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33413" y="1783551"/>
            <a:ext cx="10378913" cy="1486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 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请将要上传的文件压缩到一个文件里，支持的压缩文件格式：</a:t>
            </a:r>
            <a:r>
              <a:rPr lang="en-US" altLang="zh-CN" sz="1200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rar</a:t>
            </a:r>
            <a:r>
              <a:rPr lang="en-US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/zip</a:t>
            </a:r>
            <a:endParaRPr lang="en-US" altLang="zh-CN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ts val="1800"/>
              </a:lnSpc>
            </a:pPr>
            <a:r>
              <a:rPr lang="en-US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压缩包大小不超过</a:t>
            </a:r>
            <a:r>
              <a:rPr lang="en-US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500M</a:t>
            </a:r>
            <a:endParaRPr lang="en-US" altLang="zh-CN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ts val="1800"/>
              </a:lnSpc>
            </a:pPr>
            <a:r>
              <a:rPr lang="en-US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头像图片支持的文件格式：</a:t>
            </a:r>
            <a:r>
              <a:rPr lang="en-US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jpg/jpeg/</a:t>
            </a:r>
            <a:r>
              <a:rPr lang="en-US" altLang="zh-CN" sz="1200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png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，建议尺寸：</a:t>
            </a:r>
            <a:r>
              <a:rPr lang="en-US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500*500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；请在上传前注意格式是否匹配目标字段的格式要求，否则上传后会无法正常使用</a:t>
            </a:r>
            <a:endParaRPr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ts val="1800"/>
              </a:lnSpc>
            </a:pPr>
            <a:r>
              <a:rPr lang="en-US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单个图片不超过</a:t>
            </a:r>
            <a:r>
              <a:rPr lang="en-US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2M</a:t>
            </a:r>
            <a:endParaRPr lang="en-US" altLang="zh-CN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ts val="1800"/>
              </a:lnSpc>
            </a:pPr>
            <a:r>
              <a:rPr lang="en-US" altLang="zh-CN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请根据设置的匹配规则，正确为上传的文件设置对应文件名</a:t>
            </a:r>
            <a:endParaRPr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grpSp>
        <p:nvGrpSpPr>
          <p:cNvPr id="10" name="图形 6"/>
          <p:cNvGrpSpPr/>
          <p:nvPr/>
        </p:nvGrpSpPr>
        <p:grpSpPr>
          <a:xfrm>
            <a:off x="-1" y="1"/>
            <a:ext cx="12192001" cy="6861178"/>
            <a:chOff x="8287575" y="-27495"/>
            <a:chExt cx="1987728" cy="1118615"/>
          </a:xfrm>
          <a:solidFill>
            <a:srgbClr val="3701DF"/>
          </a:solidFill>
        </p:grpSpPr>
        <p:sp>
          <p:nvSpPr>
            <p:cNvPr id="11" name="任意形状 10"/>
            <p:cNvSpPr/>
            <p:nvPr/>
          </p:nvSpPr>
          <p:spPr>
            <a:xfrm>
              <a:off x="8800401" y="340741"/>
              <a:ext cx="1474902" cy="750379"/>
            </a:xfrm>
            <a:custGeom>
              <a:avLst/>
              <a:gdLst>
                <a:gd name="connsiteX0" fmla="*/ 0 w 1602740"/>
                <a:gd name="connsiteY0" fmla="*/ 0 h 750379"/>
                <a:gd name="connsiteX1" fmla="*/ 1602740 w 1602740"/>
                <a:gd name="connsiteY1" fmla="*/ 0 h 750379"/>
                <a:gd name="connsiteX2" fmla="*/ 1602740 w 1602740"/>
                <a:gd name="connsiteY2" fmla="*/ 750379 h 750379"/>
                <a:gd name="connsiteX3" fmla="*/ 0 w 1602740"/>
                <a:gd name="connsiteY3" fmla="*/ 750379 h 75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2740" h="750379">
                  <a:moveTo>
                    <a:pt x="0" y="0"/>
                  </a:moveTo>
                  <a:lnTo>
                    <a:pt x="1602740" y="0"/>
                  </a:lnTo>
                  <a:lnTo>
                    <a:pt x="1602740" y="750379"/>
                  </a:lnTo>
                  <a:lnTo>
                    <a:pt x="0" y="750379"/>
                  </a:lnTo>
                  <a:close/>
                </a:path>
              </a:pathLst>
            </a:custGeom>
            <a:solidFill>
              <a:srgbClr val="3701D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grpSp>
          <p:nvGrpSpPr>
            <p:cNvPr id="12" name="图形 6"/>
            <p:cNvGrpSpPr/>
            <p:nvPr/>
          </p:nvGrpSpPr>
          <p:grpSpPr>
            <a:xfrm>
              <a:off x="8287575" y="-27495"/>
              <a:ext cx="512635" cy="512635"/>
              <a:chOff x="8287575" y="-27495"/>
              <a:chExt cx="512635" cy="512635"/>
            </a:xfrm>
            <a:solidFill>
              <a:srgbClr val="3701DF"/>
            </a:solidFill>
          </p:grpSpPr>
          <p:sp>
            <p:nvSpPr>
              <p:cNvPr id="13" name="任意形状 12"/>
              <p:cNvSpPr/>
              <p:nvPr/>
            </p:nvSpPr>
            <p:spPr>
              <a:xfrm>
                <a:off x="8431276" y="-27495"/>
                <a:ext cx="368934" cy="368935"/>
              </a:xfrm>
              <a:custGeom>
                <a:avLst/>
                <a:gdLst>
                  <a:gd name="connsiteX0" fmla="*/ 0 w 368934"/>
                  <a:gd name="connsiteY0" fmla="*/ 0 h 368935"/>
                  <a:gd name="connsiteX1" fmla="*/ 368935 w 368934"/>
                  <a:gd name="connsiteY1" fmla="*/ 0 h 368935"/>
                  <a:gd name="connsiteX2" fmla="*/ 368935 w 368934"/>
                  <a:gd name="connsiteY2" fmla="*/ 368935 h 368935"/>
                  <a:gd name="connsiteX3" fmla="*/ 0 w 368934"/>
                  <a:gd name="connsiteY3" fmla="*/ 368935 h 36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34" h="368935">
                    <a:moveTo>
                      <a:pt x="0" y="0"/>
                    </a:moveTo>
                    <a:lnTo>
                      <a:pt x="368935" y="0"/>
                    </a:lnTo>
                    <a:lnTo>
                      <a:pt x="368935" y="368935"/>
                    </a:lnTo>
                    <a:lnTo>
                      <a:pt x="0" y="368935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任意形状 14"/>
              <p:cNvSpPr/>
              <p:nvPr/>
            </p:nvSpPr>
            <p:spPr>
              <a:xfrm>
                <a:off x="8287575" y="341376"/>
                <a:ext cx="143764" cy="143763"/>
              </a:xfrm>
              <a:custGeom>
                <a:avLst/>
                <a:gdLst>
                  <a:gd name="connsiteX0" fmla="*/ 0 w 143764"/>
                  <a:gd name="connsiteY0" fmla="*/ 0 h 143763"/>
                  <a:gd name="connsiteX1" fmla="*/ 143764 w 143764"/>
                  <a:gd name="connsiteY1" fmla="*/ 0 h 143763"/>
                  <a:gd name="connsiteX2" fmla="*/ 143764 w 143764"/>
                  <a:gd name="connsiteY2" fmla="*/ 143764 h 143763"/>
                  <a:gd name="connsiteX3" fmla="*/ 0 w 143764"/>
                  <a:gd name="connsiteY3" fmla="*/ 143764 h 14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764" h="143763">
                    <a:moveTo>
                      <a:pt x="0" y="0"/>
                    </a:moveTo>
                    <a:lnTo>
                      <a:pt x="143764" y="0"/>
                    </a:lnTo>
                    <a:lnTo>
                      <a:pt x="143764" y="143764"/>
                    </a:lnTo>
                    <a:lnTo>
                      <a:pt x="0" y="143764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3" name="文本框 32"/>
          <p:cNvSpPr txBox="1"/>
          <p:nvPr/>
        </p:nvSpPr>
        <p:spPr>
          <a:xfrm>
            <a:off x="3430270" y="3805555"/>
            <a:ext cx="847725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企业信息完善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406400"/>
            <a:ext cx="1439069" cy="13157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33020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五、企业信息编辑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4040" y="1026160"/>
            <a:ext cx="11344275" cy="10102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注册信息审核通过后，进入参展商中心，点击【企业信息】-【修改企业信息】，进入企业信息编辑页面，企业信息完善后点击保存即可。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88908" y="2036445"/>
            <a:ext cx="6545580" cy="3477621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229726" y="5831840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图形 5"/>
          <p:cNvGrpSpPr/>
          <p:nvPr/>
        </p:nvGrpSpPr>
        <p:grpSpPr>
          <a:xfrm rot="5400000">
            <a:off x="30" y="167614"/>
            <a:ext cx="439737" cy="439794"/>
            <a:chOff x="3998722" y="-1589570"/>
            <a:chExt cx="439737" cy="439794"/>
          </a:xfrm>
          <a:solidFill>
            <a:schemeClr val="bg1"/>
          </a:solidFill>
        </p:grpSpPr>
        <p:sp>
          <p:nvSpPr>
            <p:cNvPr id="82" name="任意形状 81"/>
            <p:cNvSpPr/>
            <p:nvPr/>
          </p:nvSpPr>
          <p:spPr>
            <a:xfrm rot="5400000">
              <a:off x="4121975" y="-1466259"/>
              <a:ext cx="316484" cy="316484"/>
            </a:xfrm>
            <a:custGeom>
              <a:avLst/>
              <a:gdLst>
                <a:gd name="connsiteX0" fmla="*/ 0 w 316484"/>
                <a:gd name="connsiteY0" fmla="*/ 0 h 316484"/>
                <a:gd name="connsiteX1" fmla="*/ 316484 w 316484"/>
                <a:gd name="connsiteY1" fmla="*/ 0 h 316484"/>
                <a:gd name="connsiteX2" fmla="*/ 316484 w 316484"/>
                <a:gd name="connsiteY2" fmla="*/ 316484 h 316484"/>
                <a:gd name="connsiteX3" fmla="*/ 0 w 316484"/>
                <a:gd name="connsiteY3" fmla="*/ 316484 h 31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484" h="316484">
                  <a:moveTo>
                    <a:pt x="0" y="0"/>
                  </a:moveTo>
                  <a:lnTo>
                    <a:pt x="316484" y="0"/>
                  </a:lnTo>
                  <a:lnTo>
                    <a:pt x="316484" y="316484"/>
                  </a:lnTo>
                  <a:lnTo>
                    <a:pt x="0" y="316484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形状 82"/>
            <p:cNvSpPr/>
            <p:nvPr/>
          </p:nvSpPr>
          <p:spPr>
            <a:xfrm rot="5400000">
              <a:off x="3998722" y="-1589570"/>
              <a:ext cx="123316" cy="123316"/>
            </a:xfrm>
            <a:custGeom>
              <a:avLst/>
              <a:gdLst>
                <a:gd name="connsiteX0" fmla="*/ 0 w 123316"/>
                <a:gd name="connsiteY0" fmla="*/ 0 h 123316"/>
                <a:gd name="connsiteX1" fmla="*/ 123317 w 123316"/>
                <a:gd name="connsiteY1" fmla="*/ 0 h 123316"/>
                <a:gd name="connsiteX2" fmla="*/ 123317 w 123316"/>
                <a:gd name="connsiteY2" fmla="*/ 123317 h 123316"/>
                <a:gd name="connsiteX3" fmla="*/ 0 w 123316"/>
                <a:gd name="connsiteY3" fmla="*/ 123317 h 12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16" h="123316">
                  <a:moveTo>
                    <a:pt x="0" y="0"/>
                  </a:moveTo>
                  <a:lnTo>
                    <a:pt x="123317" y="0"/>
                  </a:lnTo>
                  <a:lnTo>
                    <a:pt x="123317" y="123317"/>
                  </a:lnTo>
                  <a:lnTo>
                    <a:pt x="0" y="123317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39797" y="1838867"/>
            <a:ext cx="230886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>
              <a:lnSpc>
                <a:spcPct val="100000"/>
              </a:lnSpc>
            </a:pPr>
            <a:r>
              <a:rPr 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目录</a:t>
            </a:r>
            <a:endParaRPr 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439796" y="823204"/>
            <a:ext cx="3824111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>
              <a:lnSpc>
                <a:spcPct val="100000"/>
              </a:lnSpc>
            </a:pPr>
            <a:r>
              <a:rPr lang="en-GB" altLang="zh-CN" sz="6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Contents</a:t>
            </a:r>
            <a:endParaRPr lang="zh-CN" sz="6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7583170" y="1711960"/>
            <a:ext cx="5736590" cy="48310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一、展商注册</a:t>
            </a:r>
            <a:endParaRPr lang="zh-CN" altLang="en-US" sz="4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4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二、证件申请</a:t>
            </a:r>
            <a:endParaRPr lang="zh-CN" altLang="en-US" sz="4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4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三、企业信息完善</a:t>
            </a:r>
            <a:endParaRPr lang="zh-CN" altLang="en-US" sz="4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4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四、个人信息设置</a:t>
            </a:r>
            <a:endParaRPr lang="zh-CN" altLang="en-US" sz="4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五、展商小站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4040" y="1026160"/>
            <a:ext cx="11097895" cy="6483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【展商小站】页面，参展商可根据需求选择对应展商小站模板。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9426" y="1755679"/>
            <a:ext cx="7673148" cy="4076161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229726" y="6033858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五、产品管理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0075" y="1064260"/>
            <a:ext cx="10587355" cy="439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、【产品管理】页面中支持添加产品，并对上传的产品进行排序、编辑和删除等操作；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65168" y="1934092"/>
            <a:ext cx="7472680" cy="3969927"/>
            <a:chOff x="1576070" y="1593850"/>
            <a:chExt cx="7472680" cy="396992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76070" y="1593850"/>
              <a:ext cx="7472680" cy="3969927"/>
            </a:xfrm>
            <a:prstGeom prst="rect">
              <a:avLst/>
            </a:prstGeom>
          </p:spPr>
        </p:pic>
        <p:sp>
          <p:nvSpPr>
            <p:cNvPr id="5" name="圆角矩形 4"/>
            <p:cNvSpPr/>
            <p:nvPr/>
          </p:nvSpPr>
          <p:spPr>
            <a:xfrm>
              <a:off x="1576070" y="3570715"/>
              <a:ext cx="707390" cy="288925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870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2818234" y="3284537"/>
              <a:ext cx="707390" cy="288925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870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8239731" y="4366231"/>
              <a:ext cx="707390" cy="288925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870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altLang="en-US"/>
            </a:p>
          </p:txBody>
        </p:sp>
      </p:grpSp>
      <p:sp>
        <p:nvSpPr>
          <p:cNvPr id="3" name="圆角矩形 2"/>
          <p:cNvSpPr/>
          <p:nvPr/>
        </p:nvSpPr>
        <p:spPr>
          <a:xfrm>
            <a:off x="5229726" y="6023226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五、产品管理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0075" y="1064260"/>
            <a:ext cx="11094085" cy="439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、添加产品：点击【产品管理】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【添加产品】，进入新增产品页面，填写产品信息后点击【保存】。</a:t>
            </a:r>
            <a:endParaRPr lang="en-US" altLang="zh-CN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8459" y="1933821"/>
            <a:ext cx="7265271" cy="3859919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229726" y="6001297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grpSp>
        <p:nvGrpSpPr>
          <p:cNvPr id="10" name="图形 6"/>
          <p:cNvGrpSpPr/>
          <p:nvPr/>
        </p:nvGrpSpPr>
        <p:grpSpPr>
          <a:xfrm>
            <a:off x="-1" y="1"/>
            <a:ext cx="12192001" cy="6861178"/>
            <a:chOff x="8287575" y="-27495"/>
            <a:chExt cx="1987728" cy="1118615"/>
          </a:xfrm>
          <a:solidFill>
            <a:srgbClr val="3701DF"/>
          </a:solidFill>
        </p:grpSpPr>
        <p:sp>
          <p:nvSpPr>
            <p:cNvPr id="11" name="任意形状 10"/>
            <p:cNvSpPr/>
            <p:nvPr/>
          </p:nvSpPr>
          <p:spPr>
            <a:xfrm>
              <a:off x="8800401" y="340741"/>
              <a:ext cx="1474902" cy="750379"/>
            </a:xfrm>
            <a:custGeom>
              <a:avLst/>
              <a:gdLst>
                <a:gd name="connsiteX0" fmla="*/ 0 w 1602740"/>
                <a:gd name="connsiteY0" fmla="*/ 0 h 750379"/>
                <a:gd name="connsiteX1" fmla="*/ 1602740 w 1602740"/>
                <a:gd name="connsiteY1" fmla="*/ 0 h 750379"/>
                <a:gd name="connsiteX2" fmla="*/ 1602740 w 1602740"/>
                <a:gd name="connsiteY2" fmla="*/ 750379 h 750379"/>
                <a:gd name="connsiteX3" fmla="*/ 0 w 1602740"/>
                <a:gd name="connsiteY3" fmla="*/ 750379 h 75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2740" h="750379">
                  <a:moveTo>
                    <a:pt x="0" y="0"/>
                  </a:moveTo>
                  <a:lnTo>
                    <a:pt x="1602740" y="0"/>
                  </a:lnTo>
                  <a:lnTo>
                    <a:pt x="1602740" y="750379"/>
                  </a:lnTo>
                  <a:lnTo>
                    <a:pt x="0" y="750379"/>
                  </a:lnTo>
                  <a:close/>
                </a:path>
              </a:pathLst>
            </a:custGeom>
            <a:solidFill>
              <a:srgbClr val="3701D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grpSp>
          <p:nvGrpSpPr>
            <p:cNvPr id="12" name="图形 6"/>
            <p:cNvGrpSpPr/>
            <p:nvPr/>
          </p:nvGrpSpPr>
          <p:grpSpPr>
            <a:xfrm>
              <a:off x="8287575" y="-27495"/>
              <a:ext cx="512635" cy="512635"/>
              <a:chOff x="8287575" y="-27495"/>
              <a:chExt cx="512635" cy="512635"/>
            </a:xfrm>
            <a:solidFill>
              <a:srgbClr val="3701DF"/>
            </a:solidFill>
          </p:grpSpPr>
          <p:sp>
            <p:nvSpPr>
              <p:cNvPr id="13" name="任意形状 12"/>
              <p:cNvSpPr/>
              <p:nvPr/>
            </p:nvSpPr>
            <p:spPr>
              <a:xfrm>
                <a:off x="8431276" y="-27495"/>
                <a:ext cx="368934" cy="368935"/>
              </a:xfrm>
              <a:custGeom>
                <a:avLst/>
                <a:gdLst>
                  <a:gd name="connsiteX0" fmla="*/ 0 w 368934"/>
                  <a:gd name="connsiteY0" fmla="*/ 0 h 368935"/>
                  <a:gd name="connsiteX1" fmla="*/ 368935 w 368934"/>
                  <a:gd name="connsiteY1" fmla="*/ 0 h 368935"/>
                  <a:gd name="connsiteX2" fmla="*/ 368935 w 368934"/>
                  <a:gd name="connsiteY2" fmla="*/ 368935 h 368935"/>
                  <a:gd name="connsiteX3" fmla="*/ 0 w 368934"/>
                  <a:gd name="connsiteY3" fmla="*/ 368935 h 36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34" h="368935">
                    <a:moveTo>
                      <a:pt x="0" y="0"/>
                    </a:moveTo>
                    <a:lnTo>
                      <a:pt x="368935" y="0"/>
                    </a:lnTo>
                    <a:lnTo>
                      <a:pt x="368935" y="368935"/>
                    </a:lnTo>
                    <a:lnTo>
                      <a:pt x="0" y="368935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任意形状 14"/>
              <p:cNvSpPr/>
              <p:nvPr/>
            </p:nvSpPr>
            <p:spPr>
              <a:xfrm>
                <a:off x="8287575" y="341376"/>
                <a:ext cx="143764" cy="143763"/>
              </a:xfrm>
              <a:custGeom>
                <a:avLst/>
                <a:gdLst>
                  <a:gd name="connsiteX0" fmla="*/ 0 w 143764"/>
                  <a:gd name="connsiteY0" fmla="*/ 0 h 143763"/>
                  <a:gd name="connsiteX1" fmla="*/ 143764 w 143764"/>
                  <a:gd name="connsiteY1" fmla="*/ 0 h 143763"/>
                  <a:gd name="connsiteX2" fmla="*/ 143764 w 143764"/>
                  <a:gd name="connsiteY2" fmla="*/ 143764 h 143763"/>
                  <a:gd name="connsiteX3" fmla="*/ 0 w 143764"/>
                  <a:gd name="connsiteY3" fmla="*/ 143764 h 14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764" h="143763">
                    <a:moveTo>
                      <a:pt x="0" y="0"/>
                    </a:moveTo>
                    <a:lnTo>
                      <a:pt x="143764" y="0"/>
                    </a:lnTo>
                    <a:lnTo>
                      <a:pt x="143764" y="143764"/>
                    </a:lnTo>
                    <a:lnTo>
                      <a:pt x="0" y="143764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3" name="文本框 32"/>
          <p:cNvSpPr txBox="1"/>
          <p:nvPr/>
        </p:nvSpPr>
        <p:spPr>
          <a:xfrm>
            <a:off x="3583305" y="3825875"/>
            <a:ext cx="847725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个人信息设置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406400"/>
            <a:ext cx="1439069" cy="13157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六、个人信息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33730" y="1042035"/>
            <a:ext cx="10892790" cy="8623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【个人信息】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页面可以进行登录手机账号、邮箱及管理员基本信息的修改设置。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11494" r="799"/>
          <a:stretch>
            <a:fillRect/>
          </a:stretch>
        </p:blipFill>
        <p:spPr>
          <a:xfrm>
            <a:off x="1544985" y="2175777"/>
            <a:ext cx="8609108" cy="3379737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229726" y="5831840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七、修改密码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33730" y="1042035"/>
            <a:ext cx="10892790" cy="8623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【修改密码】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页面可以进行登录密码的修改设置。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11693" r="881"/>
          <a:stretch>
            <a:fillRect/>
          </a:stretch>
        </p:blipFill>
        <p:spPr>
          <a:xfrm>
            <a:off x="1424179" y="1823558"/>
            <a:ext cx="9343641" cy="3689489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229726" y="5831840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52752" y="2865735"/>
            <a:ext cx="841248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第四届全球数字贸易博览会</a:t>
            </a:r>
            <a:endParaRPr kumimoji="1" lang="zh-CN" alt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欢迎您！</a:t>
            </a:r>
            <a:endParaRPr kumimoji="1" lang="zh-CN" alt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grpSp>
        <p:nvGrpSpPr>
          <p:cNvPr id="10" name="图形 6"/>
          <p:cNvGrpSpPr/>
          <p:nvPr/>
        </p:nvGrpSpPr>
        <p:grpSpPr>
          <a:xfrm>
            <a:off x="-1" y="1"/>
            <a:ext cx="12192001" cy="6861178"/>
            <a:chOff x="8287575" y="-27495"/>
            <a:chExt cx="1987728" cy="1118615"/>
          </a:xfrm>
          <a:solidFill>
            <a:srgbClr val="3701DF"/>
          </a:solidFill>
        </p:grpSpPr>
        <p:sp>
          <p:nvSpPr>
            <p:cNvPr id="11" name="任意形状 10"/>
            <p:cNvSpPr/>
            <p:nvPr/>
          </p:nvSpPr>
          <p:spPr>
            <a:xfrm>
              <a:off x="8800401" y="340741"/>
              <a:ext cx="1474902" cy="750379"/>
            </a:xfrm>
            <a:custGeom>
              <a:avLst/>
              <a:gdLst>
                <a:gd name="connsiteX0" fmla="*/ 0 w 1602740"/>
                <a:gd name="connsiteY0" fmla="*/ 0 h 750379"/>
                <a:gd name="connsiteX1" fmla="*/ 1602740 w 1602740"/>
                <a:gd name="connsiteY1" fmla="*/ 0 h 750379"/>
                <a:gd name="connsiteX2" fmla="*/ 1602740 w 1602740"/>
                <a:gd name="connsiteY2" fmla="*/ 750379 h 750379"/>
                <a:gd name="connsiteX3" fmla="*/ 0 w 1602740"/>
                <a:gd name="connsiteY3" fmla="*/ 750379 h 75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2740" h="750379">
                  <a:moveTo>
                    <a:pt x="0" y="0"/>
                  </a:moveTo>
                  <a:lnTo>
                    <a:pt x="1602740" y="0"/>
                  </a:lnTo>
                  <a:lnTo>
                    <a:pt x="1602740" y="750379"/>
                  </a:lnTo>
                  <a:lnTo>
                    <a:pt x="0" y="750379"/>
                  </a:lnTo>
                  <a:close/>
                </a:path>
              </a:pathLst>
            </a:custGeom>
            <a:solidFill>
              <a:srgbClr val="3701D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grpSp>
          <p:nvGrpSpPr>
            <p:cNvPr id="12" name="图形 6"/>
            <p:cNvGrpSpPr/>
            <p:nvPr/>
          </p:nvGrpSpPr>
          <p:grpSpPr>
            <a:xfrm>
              <a:off x="8287575" y="-27495"/>
              <a:ext cx="512635" cy="512635"/>
              <a:chOff x="8287575" y="-27495"/>
              <a:chExt cx="512635" cy="512635"/>
            </a:xfrm>
            <a:solidFill>
              <a:srgbClr val="3701DF"/>
            </a:solidFill>
          </p:grpSpPr>
          <p:sp>
            <p:nvSpPr>
              <p:cNvPr id="13" name="任意形状 12"/>
              <p:cNvSpPr/>
              <p:nvPr/>
            </p:nvSpPr>
            <p:spPr>
              <a:xfrm>
                <a:off x="8431276" y="-27495"/>
                <a:ext cx="368934" cy="368935"/>
              </a:xfrm>
              <a:custGeom>
                <a:avLst/>
                <a:gdLst>
                  <a:gd name="connsiteX0" fmla="*/ 0 w 368934"/>
                  <a:gd name="connsiteY0" fmla="*/ 0 h 368935"/>
                  <a:gd name="connsiteX1" fmla="*/ 368935 w 368934"/>
                  <a:gd name="connsiteY1" fmla="*/ 0 h 368935"/>
                  <a:gd name="connsiteX2" fmla="*/ 368935 w 368934"/>
                  <a:gd name="connsiteY2" fmla="*/ 368935 h 368935"/>
                  <a:gd name="connsiteX3" fmla="*/ 0 w 368934"/>
                  <a:gd name="connsiteY3" fmla="*/ 368935 h 368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934" h="368935">
                    <a:moveTo>
                      <a:pt x="0" y="0"/>
                    </a:moveTo>
                    <a:lnTo>
                      <a:pt x="368935" y="0"/>
                    </a:lnTo>
                    <a:lnTo>
                      <a:pt x="368935" y="368935"/>
                    </a:lnTo>
                    <a:lnTo>
                      <a:pt x="0" y="368935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任意形状 14"/>
              <p:cNvSpPr/>
              <p:nvPr/>
            </p:nvSpPr>
            <p:spPr>
              <a:xfrm>
                <a:off x="8287575" y="341376"/>
                <a:ext cx="143764" cy="143763"/>
              </a:xfrm>
              <a:custGeom>
                <a:avLst/>
                <a:gdLst>
                  <a:gd name="connsiteX0" fmla="*/ 0 w 143764"/>
                  <a:gd name="connsiteY0" fmla="*/ 0 h 143763"/>
                  <a:gd name="connsiteX1" fmla="*/ 143764 w 143764"/>
                  <a:gd name="connsiteY1" fmla="*/ 0 h 143763"/>
                  <a:gd name="connsiteX2" fmla="*/ 143764 w 143764"/>
                  <a:gd name="connsiteY2" fmla="*/ 143764 h 143763"/>
                  <a:gd name="connsiteX3" fmla="*/ 0 w 143764"/>
                  <a:gd name="connsiteY3" fmla="*/ 143764 h 14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764" h="143763">
                    <a:moveTo>
                      <a:pt x="0" y="0"/>
                    </a:moveTo>
                    <a:lnTo>
                      <a:pt x="143764" y="0"/>
                    </a:lnTo>
                    <a:lnTo>
                      <a:pt x="143764" y="143764"/>
                    </a:lnTo>
                    <a:lnTo>
                      <a:pt x="0" y="143764"/>
                    </a:lnTo>
                    <a:close/>
                  </a:path>
                </a:pathLst>
              </a:custGeom>
              <a:solidFill>
                <a:srgbClr val="3701DF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3" name="文本框 32"/>
          <p:cNvSpPr txBox="1"/>
          <p:nvPr/>
        </p:nvSpPr>
        <p:spPr>
          <a:xfrm>
            <a:off x="3430270" y="3734435"/>
            <a:ext cx="847725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展商注册</a:t>
            </a:r>
            <a:endParaRPr lang="zh-CN" altLang="en-US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406400"/>
            <a:ext cx="1439069" cy="13157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一、访问官网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3413" y="1082675"/>
            <a:ext cx="11338560" cy="8134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、访问大会官网：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https://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www.gdte.org.cn, 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点击导航栏数贸在线，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ts val="2800"/>
              </a:lnSpc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或访问：https://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www.gdteonline.com, 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进入数贸在线网站；或访问数贸会小程序。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5" name="图片 14"/>
          <p:cNvPicPr/>
          <p:nvPr/>
        </p:nvPicPr>
        <p:blipFill>
          <a:blip r:embed="rId1"/>
          <a:stretch>
            <a:fillRect/>
          </a:stretch>
        </p:blipFill>
        <p:spPr>
          <a:xfrm>
            <a:off x="6701450" y="2543876"/>
            <a:ext cx="2286000" cy="2286000"/>
          </a:xfrm>
          <a:prstGeom prst="rect">
            <a:avLst/>
          </a:prstGeom>
        </p:spPr>
      </p:pic>
      <p:pic>
        <p:nvPicPr>
          <p:cNvPr id="5" name="图片 4" descr="2021004123617914_circle_blue_slogan_8c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865" y="2533650"/>
            <a:ext cx="2257425" cy="239712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572533" y="5644171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/H5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6978297" y="5644806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微信小程序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9616722" y="5644171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支付宝小程序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10" y="2533650"/>
            <a:ext cx="5245735" cy="27952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33020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二、进入展商注册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6873" y="882436"/>
            <a:ext cx="11344275" cy="5041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、点击展商注册或小程序点击参展报名，选择展商。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572533" y="5599086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/H5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624449" y="5789771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H5/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5715" y="1746250"/>
            <a:ext cx="4788535" cy="3569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485" y="1175385"/>
            <a:ext cx="2266315" cy="45078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三、展商注册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5495" y="982345"/>
            <a:ext cx="6474460" cy="14255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、进入参展商登录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/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注册页面，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输入手机号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邮箱，获取验证码进行账号注册</a:t>
            </a: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登录；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注意：注册登录阶段，展商不需要使用口令登录。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6637" y="2407667"/>
            <a:ext cx="6071967" cy="3225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2769589" y="5829981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871036" y="1224409"/>
            <a:ext cx="2355427" cy="4409182"/>
            <a:chOff x="7871035" y="1481588"/>
            <a:chExt cx="2355427" cy="440918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55927" y="1504950"/>
              <a:ext cx="1985645" cy="4304030"/>
            </a:xfrm>
            <a:prstGeom prst="rect">
              <a:avLst/>
            </a:prstGeom>
          </p:spPr>
        </p:pic>
        <p:pic>
          <p:nvPicPr>
            <p:cNvPr id="6" name="百透明.png" descr="百透明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1035" y="1481588"/>
              <a:ext cx="2355427" cy="440918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8" name="圆角矩形 7"/>
          <p:cNvSpPr/>
          <p:nvPr/>
        </p:nvSpPr>
        <p:spPr>
          <a:xfrm>
            <a:off x="8182475" y="5829981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H5/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三、展商注册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2565" y="884834"/>
            <a:ext cx="11113135" cy="8134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、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填写企业名称信息，点击【下一步】；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5343" y="1547394"/>
            <a:ext cx="6352879" cy="63425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【企业名称】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为对外展示名称，请谨慎填写。且该字段具有唯一性，即某个</a:t>
            </a:r>
            <a:endParaRPr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公司名称被使用过，则其他账号不可再使用该名称注册。 </a:t>
            </a:r>
            <a:endParaRPr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031" y="2283148"/>
            <a:ext cx="6199505" cy="329374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8285703" y="1294109"/>
            <a:ext cx="2355427" cy="4409182"/>
            <a:chOff x="7286596" y="1120586"/>
            <a:chExt cx="2355427" cy="440918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5035" y="1215385"/>
              <a:ext cx="1963614" cy="4257685"/>
            </a:xfrm>
            <a:prstGeom prst="rect">
              <a:avLst/>
            </a:prstGeom>
          </p:spPr>
        </p:pic>
        <p:pic>
          <p:nvPicPr>
            <p:cNvPr id="12" name="百透明.png" descr="百透明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6596" y="1120586"/>
              <a:ext cx="2355427" cy="440918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5" name="圆角矩形 4"/>
          <p:cNvSpPr/>
          <p:nvPr/>
        </p:nvSpPr>
        <p:spPr>
          <a:xfrm>
            <a:off x="2408082" y="5770053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8639675" y="5825162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H5/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三、展商注册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2565" y="884834"/>
            <a:ext cx="11113135" cy="8134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2.1 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选择对应参展类别，点击【下一步】；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2565" y="1397867"/>
            <a:ext cx="6375429" cy="128086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【参展国代表】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适用于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主宾国、参展国代表</a:t>
            </a:r>
            <a:endParaRPr lang="en-US" altLang="zh-CN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【参展省市代表】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适用于</a:t>
            </a:r>
            <a:r>
              <a:rPr lang="en-US" altLang="en-US" sz="1200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参展省市代表</a:t>
            </a:r>
            <a:endParaRPr lang="en-US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【企业商业展商】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适用于企业</a:t>
            </a:r>
            <a:r>
              <a:rPr lang="en-US" altLang="en-US" sz="1200" spc="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展商</a:t>
            </a:r>
            <a:endParaRPr lang="en-US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6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408082" y="5770053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8639675" y="5825162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H5/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5344" y="2443185"/>
            <a:ext cx="4774093" cy="292198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328234" y="1291551"/>
            <a:ext cx="2355427" cy="4409182"/>
            <a:chOff x="7461960" y="1314583"/>
            <a:chExt cx="2355427" cy="4409182"/>
          </a:xfrm>
        </p:grpSpPr>
        <p:pic>
          <p:nvPicPr>
            <p:cNvPr id="9" name="图片 8" descr="图形用户界面, 文本, 应用程序&#10;&#10;AI 生成的内容可能不正确。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2526" y="1332459"/>
              <a:ext cx="2014297" cy="4370581"/>
            </a:xfrm>
            <a:prstGeom prst="rect">
              <a:avLst/>
            </a:prstGeom>
          </p:spPr>
        </p:pic>
        <p:pic>
          <p:nvPicPr>
            <p:cNvPr id="12" name="百透明.png" descr="百透明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1960" y="1314583"/>
              <a:ext cx="2355427" cy="440918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-苹方常规32号"/>
          <p:cNvSpPr txBox="1"/>
          <p:nvPr/>
        </p:nvSpPr>
        <p:spPr>
          <a:xfrm>
            <a:off x="596632" y="157131"/>
            <a:ext cx="2489200" cy="54292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 algn="l">
              <a:defRPr sz="3200" b="0"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PingFang SC Regular" panose="020B0400000000000000" charset="-122"/>
              </a:defRPr>
            </a:lvl1pPr>
          </a:lstStyle>
          <a:p>
            <a:r>
              <a:rPr lang="zh-CN" altLang="en-US" b="1" dirty="0">
                <a:solidFill>
                  <a:srgbClr val="006A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三、展商注册</a:t>
            </a:r>
            <a:endParaRPr lang="zh-CN" altLang="en-US" b="1" dirty="0">
              <a:solidFill>
                <a:srgbClr val="006AFF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7217" y="1032837"/>
            <a:ext cx="11113135" cy="8134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en-US" altLang="zh-CN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、</a:t>
            </a: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填写展商企业注册信息，点击【下一步】；</a:t>
            </a:r>
            <a:endParaRPr lang="zh-CN" altLang="en-US" sz="1600" b="1" spc="100" dirty="0">
              <a:gradFill flip="none" rotWithShape="1">
                <a:gsLst>
                  <a:gs pos="0">
                    <a:srgbClr val="00B0F0"/>
                  </a:gs>
                  <a:gs pos="55000">
                    <a:schemeClr val="accent5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5684" y="1454953"/>
            <a:ext cx="7177863" cy="10436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【营业执照编号】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填写展商所属的企业营业执照编号，点击查询，自动填充公司注册名称。</a:t>
            </a:r>
            <a:endParaRPr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【联系电话】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如果使用邮箱作为登录信息注册，则此处的手机号仅作为联系人电话，不做为登录信息。 </a:t>
            </a:r>
            <a:endParaRPr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【所属城市】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填写公司总部所在城市。 </a:t>
            </a:r>
            <a:endParaRPr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b="1" spc="100" dirty="0">
                <a:gradFill flip="none" rotWithShape="1">
                  <a:gsLst>
                    <a:gs pos="0">
                      <a:srgbClr val="00B0F0"/>
                    </a:gs>
                    <a:gs pos="55000">
                      <a:schemeClr val="accent5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【展位类型】</a:t>
            </a:r>
            <a:r>
              <a:rPr lang="zh-CN" altLang="en-US" sz="1200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选择“标摊”，则【数量】填写个数；【展位类型】选择“特装”，则【数量】填写面积。</a:t>
            </a:r>
            <a:endParaRPr lang="zh-CN" altLang="en-US" sz="1200" spc="1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997493" y="5801717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328234" y="1221718"/>
            <a:ext cx="2355427" cy="4414563"/>
            <a:chOff x="8447770" y="1293623"/>
            <a:chExt cx="2355427" cy="441456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39675" y="1293623"/>
              <a:ext cx="1971618" cy="4276641"/>
            </a:xfrm>
            <a:prstGeom prst="rect">
              <a:avLst/>
            </a:prstGeom>
          </p:spPr>
        </p:pic>
        <p:pic>
          <p:nvPicPr>
            <p:cNvPr id="12" name="百透明.png" descr="百透明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47770" y="1299004"/>
              <a:ext cx="2355427" cy="440918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6" name="圆角矩形 5"/>
          <p:cNvSpPr/>
          <p:nvPr/>
        </p:nvSpPr>
        <p:spPr>
          <a:xfrm>
            <a:off x="8639675" y="5825162"/>
            <a:ext cx="1732547" cy="445168"/>
          </a:xfrm>
          <a:prstGeom prst="roundRect">
            <a:avLst/>
          </a:prstGeom>
          <a:gradFill>
            <a:gsLst>
              <a:gs pos="0">
                <a:srgbClr val="0542C5"/>
              </a:gs>
              <a:gs pos="55000">
                <a:srgbClr val="00B0F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H5/</a:t>
            </a: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小程序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340" y="2806065"/>
            <a:ext cx="5416550" cy="2688590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PLACING_PICTURE_USER_VIEWPORT" val="{&quot;height&quot;:1024.7669291338582,&quot;width&quot;:3881.418897637795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PLACING_PICTURE_USER_VIEWPORT" val="{&quot;height&quot;:1024.7669291338582,&quot;width&quot;:3881.418897637795}"/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24.7669291338582,&quot;width&quot;:3881.418897637795}"/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PLACING_PICTURE_USER_VIEWPORT" val="{&quot;height&quot;:1024.7669291338582,&quot;width&quot;:3881.418897637795}"/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PP_MARK_KEY" val="af678d05-d6bf-4676-8e5b-5dc123e09aa4"/>
  <p:tag name="COMMONDATA" val="eyJoZGlkIjoiOTc3M2Y5NzIzMDFlZjAyY2Q4Njk5ODkyYjFjNzBiNTQ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0038">
            <a:alpha val="56000"/>
          </a:srgbClr>
        </a:solidFill>
        <a:ln>
          <a:noFill/>
        </a:ln>
      </a:spPr>
      <a:bodyPr rtlCol="0" anchor="ctr"/>
      <a:lstStyle>
        <a:defPPr marL="0" marR="0" lvl="0" indent="0" algn="ctr" defTabSz="870585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marL="0" marR="0" indent="0" algn="dist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sz="2600" spc="-150" dirty="0">
            <a:solidFill>
              <a:schemeClr val="bg1"/>
            </a:solidFill>
            <a:uFillTx/>
            <a:latin typeface="黑体" panose="02010609060101010101" charset="-122"/>
            <a:ea typeface="黑体" panose="02010609060101010101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1710</Words>
  <Application>WPS 演示</Application>
  <PresentationFormat>宽屏</PresentationFormat>
  <Paragraphs>194</Paragraphs>
  <Slides>26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宋体</vt:lpstr>
      <vt:lpstr>Wingdings</vt:lpstr>
      <vt:lpstr>黑体</vt:lpstr>
      <vt:lpstr>Wingdings</vt:lpstr>
      <vt:lpstr>微软雅黑</vt:lpstr>
      <vt:lpstr>PingFang SC Regular</vt:lpstr>
      <vt:lpstr>等线</vt:lpstr>
      <vt:lpstr>Arial Unicode MS</vt:lpstr>
      <vt:lpstr>等线 Light</vt:lpstr>
      <vt:lpstr>Calibri</vt:lpstr>
      <vt:lpstr>1_Office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Kitty Qi</dc:creator>
  <cp:lastModifiedBy>Y</cp:lastModifiedBy>
  <cp:revision>381</cp:revision>
  <dcterms:created xsi:type="dcterms:W3CDTF">2023-10-20T12:22:00Z</dcterms:created>
  <dcterms:modified xsi:type="dcterms:W3CDTF">2025-08-27T02:07:34Z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2052-11.8.2.11978</vt:lpwstr>
  </property>
  <property fmtid="{D5CDD505-2E9C-101B-9397-08002B2CF9AE}" pid="3" name="ICV">
    <vt:lpwstr>8DBAD4FD7C634D779134000A275E8E3D</vt:lpwstr>
  </property>
</Properties>
</file>