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256" r:id="rId3"/>
    <p:sldId id="258" r:id="rId5"/>
    <p:sldId id="259" r:id="rId6"/>
    <p:sldId id="263" r:id="rId7"/>
    <p:sldId id="264" r:id="rId8"/>
    <p:sldId id="265" r:id="rId9"/>
    <p:sldId id="266" r:id="rId10"/>
    <p:sldId id="282" r:id="rId11"/>
    <p:sldId id="283" r:id="rId12"/>
    <p:sldId id="284" r:id="rId13"/>
    <p:sldId id="262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E4FF"/>
    <a:srgbClr val="0327DA"/>
    <a:srgbClr val="B2B2B2"/>
    <a:srgbClr val="202020"/>
    <a:srgbClr val="323232"/>
    <a:srgbClr val="CC3300"/>
    <a:srgbClr val="CC0000"/>
    <a:srgbClr val="FF33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19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5.xml"/><Relationship Id="rId5" Type="http://schemas.openxmlformats.org/officeDocument/2006/relationships/image" Target="../media/image5.png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6" Type="http://schemas.openxmlformats.org/officeDocument/2006/relationships/tags" Target="../tags/tag16.xml"/><Relationship Id="rId5" Type="http://schemas.openxmlformats.org/officeDocument/2006/relationships/image" Target="../media/image5.png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image" Target="../media/image4.png"/><Relationship Id="rId1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0.png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21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tags" Target="../tags/tag22.xml"/><Relationship Id="rId2" Type="http://schemas.openxmlformats.org/officeDocument/2006/relationships/image" Target="../media/image10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 rot="10800000">
            <a:off x="580708" y="622935"/>
            <a:ext cx="11030585" cy="5664200"/>
          </a:xfrm>
          <a:prstGeom prst="rect">
            <a:avLst/>
          </a:prstGeom>
          <a:gradFill>
            <a:gsLst>
              <a:gs pos="40000">
                <a:srgbClr val="3286ED">
                  <a:alpha val="75000"/>
                </a:srgbClr>
              </a:gs>
              <a:gs pos="0">
                <a:srgbClr val="61E4FF">
                  <a:alpha val="10000"/>
                </a:srgbClr>
              </a:gs>
              <a:gs pos="100000">
                <a:srgbClr val="0327DA"/>
              </a:gs>
            </a:gsLst>
            <a:lin ang="162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834005"/>
            <a:ext cx="12191365" cy="18821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Fifth Global Digital Trade Exppo</a:t>
            </a:r>
            <a:br>
              <a:rPr lang="zh-CN" altLang="en-US" sz="60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</a:br>
            <a:r>
              <a:rPr lang="en-US" altLang="zh-CN" sz="28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Operation Instructions for Professional Visitor Registration</a:t>
            </a:r>
            <a:endParaRPr lang="en-US" altLang="zh-CN" sz="28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7" name="图片 6" descr="260609-易拉宝-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568" y="1767205"/>
            <a:ext cx="4381500" cy="775970"/>
          </a:xfrm>
          <a:prstGeom prst="rect">
            <a:avLst/>
          </a:prstGeom>
        </p:spPr>
      </p:pic>
      <p:pic>
        <p:nvPicPr>
          <p:cNvPr id="13" name="图片 12" descr="260609-易拉宝2-0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315" y="5502275"/>
            <a:ext cx="2419350" cy="803910"/>
          </a:xfrm>
          <a:prstGeom prst="rect">
            <a:avLst/>
          </a:prstGeom>
        </p:spPr>
      </p:pic>
      <p:sp>
        <p:nvSpPr>
          <p:cNvPr id="2" name="object 3"/>
          <p:cNvSpPr txBox="1"/>
          <p:nvPr/>
        </p:nvSpPr>
        <p:spPr>
          <a:xfrm>
            <a:off x="4321809" y="5259387"/>
            <a:ext cx="35496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97330" algn="l"/>
              </a:tabLst>
            </a:pPr>
            <a:r>
              <a:rPr sz="1800" b="1" spc="-1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中国，杭</a:t>
            </a:r>
            <a:r>
              <a:rPr sz="1800" b="1" spc="-5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州</a:t>
            </a: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	Hangzhou</a:t>
            </a:r>
            <a:r>
              <a:rPr sz="18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,</a:t>
            </a:r>
            <a:r>
              <a:rPr sz="1800" b="1" spc="-1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China</a:t>
            </a:r>
            <a:endParaRPr sz="180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一、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Register &amp; Sign-in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0660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679450" y="261620"/>
            <a:ext cx="8192770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1、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Visit the Digital Trade Online website.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52755" y="804545"/>
            <a:ext cx="111410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Click **Sign‑in** at the top‑right corner,</a:t>
            </a:r>
            <a:r>
              <a:rPr lang="en-US" altLang="zh-CN" sz="1400" b="1">
                <a:solidFill>
                  <a:srgbClr val="FF0000"/>
                </a:solidFill>
                <a:latin typeface="微软雅黑" panose="020B0503020204020204" charset="-122"/>
                <a:cs typeface="微软雅黑" panose="020B0503020204020204" charset="-122"/>
                <a:sym typeface="+mn-ea"/>
              </a:rPr>
              <a:t>https://www.gdteonline.com/zh/,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or click **Register** for professional visitors in the middle of the page. 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2755" y="1334135"/>
            <a:ext cx="116801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Alternatively, search for the *Global Digital Trade Expo Mini Program* via WeChat or Alipay, then select **Visitor** to complete registration.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9490" y="1921510"/>
            <a:ext cx="4307840" cy="462534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116830" y="4794885"/>
            <a:ext cx="857250" cy="614045"/>
          </a:xfrm>
          <a:prstGeom prst="rect">
            <a:avLst/>
          </a:prstGeom>
          <a:ln w="28575" cmpd="sng">
            <a:solidFill>
              <a:srgbClr val="CC0000"/>
            </a:solidFill>
            <a:prstDash val="solid"/>
          </a:ln>
        </p:spPr>
        <p:style>
          <a:lnRef idx="2">
            <a:schemeClr val="accent6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箭头连接符 7"/>
          <p:cNvCxnSpPr/>
          <p:nvPr/>
        </p:nvCxnSpPr>
        <p:spPr>
          <a:xfrm>
            <a:off x="4866005" y="4268470"/>
            <a:ext cx="323850" cy="358140"/>
          </a:xfrm>
          <a:prstGeom prst="straightConnector1">
            <a:avLst/>
          </a:prstGeom>
          <a:ln w="50800" cmpd="sng">
            <a:solidFill>
              <a:srgbClr val="CC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>
            <p:custDataLst>
              <p:tags r:id="rId1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536575" y="261620"/>
            <a:ext cx="658431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Go to Registration Entry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09600" y="990600"/>
            <a:ext cx="811276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Click **Professional Visitor** and select **Visitor Registration**.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6545" y="1544320"/>
            <a:ext cx="8928100" cy="47377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52255" y="1901825"/>
            <a:ext cx="1736090" cy="3759200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Register &amp; Sign-in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591185" y="928370"/>
            <a:ext cx="10506075" cy="504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10000"/>
              </a:lnSpc>
            </a:pPr>
            <a:r>
              <a:rPr kumimoji="0" lang="en-US" altLang="zh-CN" sz="1600" b="1" i="0" u="none" strike="noStrike" kern="1200" cap="none" spc="0" normalizeH="0" baseline="0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Enter your mobile phone number or email address as your account, obtain the verification code to complete registration and sign‑in.</a:t>
            </a:r>
            <a:endParaRPr kumimoji="0" lang="en-US" altLang="zh-CN" sz="1600" b="1" i="0" u="none" strike="noStrike" kern="1200" cap="none" spc="0" normalizeH="0" baseline="0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10650" y="1859280"/>
            <a:ext cx="2019300" cy="3886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375" y="1612265"/>
            <a:ext cx="7696200" cy="40843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 rot="10800000">
            <a:off x="0" y="0"/>
            <a:ext cx="12190730" cy="6858635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540000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未标题-1-01"/>
          <p:cNvPicPr>
            <a:picLocks noChangeAspect="1"/>
          </p:cNvPicPr>
          <p:nvPr/>
        </p:nvPicPr>
        <p:blipFill>
          <a:blip r:embed="rId2"/>
          <a:srcRect r="4302"/>
          <a:stretch>
            <a:fillRect/>
          </a:stretch>
        </p:blipFill>
        <p:spPr>
          <a:xfrm>
            <a:off x="594360" y="1855470"/>
            <a:ext cx="10509250" cy="28809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3277235" y="2660650"/>
            <a:ext cx="7164070" cy="13182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二、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Fill in your information</a:t>
            </a: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936990" y="4060190"/>
            <a:ext cx="2744470" cy="913130"/>
            <a:chOff x="14090" y="6490"/>
            <a:chExt cx="4322" cy="1438"/>
          </a:xfrm>
        </p:grpSpPr>
        <p:pic>
          <p:nvPicPr>
            <p:cNvPr id="26" name="图片 25" descr="/Users/zhuwenjie/Desktop/未标题-1-02.png未标题-1-0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rcRect t="81" b="81"/>
            <a:stretch>
              <a:fillRect/>
            </a:stretch>
          </p:blipFill>
          <p:spPr>
            <a:xfrm>
              <a:off x="14090" y="6490"/>
              <a:ext cx="4322" cy="1439"/>
            </a:xfrm>
            <a:prstGeom prst="rect">
              <a:avLst/>
            </a:prstGeom>
          </p:spPr>
        </p:pic>
        <p:pic>
          <p:nvPicPr>
            <p:cNvPr id="25" name="图片 24" descr="/Users/zhuwenjie/Desktop/未标题-1-03.png未标题-1-0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t="81" r="21425" b="57597"/>
            <a:stretch>
              <a:fillRect/>
            </a:stretch>
          </p:blipFill>
          <p:spPr>
            <a:xfrm>
              <a:off x="14090" y="6490"/>
              <a:ext cx="3396" cy="61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7745" y="1368425"/>
            <a:ext cx="1715770" cy="3714750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36575" y="261620"/>
            <a:ext cx="7725410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1.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Fill in your registration information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723900" y="990600"/>
            <a:ext cx="675322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Fill in your registration information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38175" y="5204460"/>
            <a:ext cx="11033760" cy="1397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>
              <a:lnSpc>
                <a:spcPct val="110000"/>
              </a:lnSpc>
            </a:pPr>
            <a:r>
              <a:rPr lang="en-US" altLang="zh-CN" sz="14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 Note: Please enter your company’s registered legal name. The system will display dropdown suggestions during input; select the matching name for auto‑fill. If your company name is not available in the dropdown list, click **Manual Entry** in the prompt below to input it manually.</a:t>
            </a:r>
            <a:endParaRPr lang="en-US" altLang="zh-CN" sz="14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4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&gt; Please fill in your name, ID type, ID number and profile photo according to the information shown on your identity document.</a:t>
            </a:r>
            <a:endParaRPr lang="en-US" altLang="zh-CN" sz="14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8040" y="1238885"/>
            <a:ext cx="2031365" cy="3954145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8582660" y="5520054"/>
            <a:ext cx="741045" cy="2432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00" b="1" spc="-3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报名表单</a:t>
            </a:r>
            <a:endParaRPr sz="1400"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1332230"/>
            <a:ext cx="7068820" cy="37509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42120" y="1486535"/>
            <a:ext cx="1959610" cy="3959225"/>
          </a:xfrm>
          <a:prstGeom prst="rect">
            <a:avLst/>
          </a:prstGeom>
        </p:spPr>
      </p:pic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 rot="10800000">
            <a:off x="0" y="6551295"/>
            <a:ext cx="12192000" cy="307340"/>
          </a:xfrm>
          <a:prstGeom prst="rect">
            <a:avLst/>
          </a:prstGeom>
          <a:gradFill>
            <a:gsLst>
              <a:gs pos="40000">
                <a:srgbClr val="3286ED">
                  <a:alpha val="100000"/>
                </a:srgbClr>
              </a:gs>
              <a:gs pos="0">
                <a:srgbClr val="61E4FF">
                  <a:alpha val="100000"/>
                </a:srgbClr>
              </a:gs>
              <a:gs pos="100000">
                <a:srgbClr val="0327DA"/>
              </a:gs>
            </a:gsLst>
            <a:lin ang="0" scaled="0"/>
          </a:gra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536575" y="261620"/>
            <a:ext cx="7283450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Fill in the questionnaire information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5120" y="332740"/>
            <a:ext cx="76200" cy="398780"/>
          </a:xfrm>
          <a:prstGeom prst="rect">
            <a:avLst/>
          </a:prstGeom>
          <a:solidFill>
            <a:srgbClr val="0327D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09600" y="945515"/>
            <a:ext cx="6790690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Fill in the questionnaire information</a:t>
            </a:r>
            <a:r>
              <a:rPr lang="zh-CN" altLang="en-US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，</a:t>
            </a: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Click **Next**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6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60510" y="1335405"/>
            <a:ext cx="2276475" cy="41833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770" y="1486535"/>
            <a:ext cx="7900035" cy="41922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>
            <p:custDataLst>
              <p:tags r:id="rId1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3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Comfirm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9600" y="868680"/>
            <a:ext cx="99764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Re‑check your information. If all details are correct, click **Confirm and Submit**.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" y="1384300"/>
            <a:ext cx="7581900" cy="40233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960" y="1663065"/>
            <a:ext cx="1704975" cy="369125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16670" y="1563370"/>
            <a:ext cx="2031365" cy="38957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24925" y="1857375"/>
            <a:ext cx="1795145" cy="388747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7445" y="1750060"/>
            <a:ext cx="2110105" cy="410146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536575" y="261620"/>
            <a:ext cx="4683125" cy="607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4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.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327DA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rPr>
              <a:t>waiting for review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327DA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8340" y="847090"/>
            <a:ext cx="9940925" cy="902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10000"/>
              </a:lnSpc>
            </a:pP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Wait for organizer’s review after information submission.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>
              <a:lnSpc>
                <a:spcPct val="110000"/>
              </a:lnSpc>
            </a:pPr>
            <a:r>
              <a:rPr lang="en-US" altLang="zh-CN" sz="1600" b="1">
                <a:solidFill>
                  <a:srgbClr val="00B0F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You may view your review status by accessing the Personal Center, or log in as a visitor on the website to enter the Personal Center.</a:t>
            </a:r>
            <a:endParaRPr lang="en-US" altLang="zh-CN" sz="1600" b="1">
              <a:solidFill>
                <a:srgbClr val="00B0F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40" y="1750060"/>
            <a:ext cx="7361555" cy="390652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一线潮p色 拷贝"/>
          <p:cNvPicPr>
            <a:picLocks noChangeAspect="1"/>
          </p:cNvPicPr>
          <p:nvPr/>
        </p:nvPicPr>
        <p:blipFill>
          <a:blip r:embed="rId1"/>
          <a:srcRect l="7893" t="2632" r="1079" b="6235"/>
          <a:stretch>
            <a:fillRect/>
          </a:stretch>
        </p:blipFill>
        <p:spPr>
          <a:xfrm rot="10800000">
            <a:off x="0" y="0"/>
            <a:ext cx="12192635" cy="68586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0" y="2404110"/>
            <a:ext cx="12191365" cy="30562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96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THANKS</a:t>
            </a:r>
            <a:endParaRPr lang="en-US" altLang="zh-CN" sz="9600" b="1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1628</Words>
  <Application>WPS 演示</Application>
  <PresentationFormat>宽屏</PresentationFormat>
  <Paragraphs>48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泺</cp:lastModifiedBy>
  <cp:revision>129</cp:revision>
  <dcterms:created xsi:type="dcterms:W3CDTF">2026-06-15T03:32:00Z</dcterms:created>
  <dcterms:modified xsi:type="dcterms:W3CDTF">2026-08-20T06:36:30Z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98AC46EAE9E256F6916A2F6AE62E42DA_41</vt:lpwstr>
  </property>
</Properties>
</file>