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58" r:id="rId5"/>
    <p:sldId id="259" r:id="rId6"/>
    <p:sldId id="263" r:id="rId7"/>
    <p:sldId id="264" r:id="rId8"/>
    <p:sldId id="265" r:id="rId9"/>
    <p:sldId id="266" r:id="rId10"/>
    <p:sldId id="283" r:id="rId11"/>
    <p:sldId id="289" r:id="rId12"/>
    <p:sldId id="285" r:id="rId13"/>
    <p:sldId id="286" r:id="rId14"/>
    <p:sldId id="287" r:id="rId15"/>
    <p:sldId id="290" r:id="rId16"/>
    <p:sldId id="288" r:id="rId17"/>
    <p:sldId id="291" r:id="rId18"/>
    <p:sldId id="262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FF"/>
    <a:srgbClr val="0327DA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33"/>
        <p:guide pos="3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23.xml"/><Relationship Id="rId5" Type="http://schemas.openxmlformats.org/officeDocument/2006/relationships/image" Target="../media/image5.png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image" Target="../media/image4.png"/><Relationship Id="rId1" Type="http://schemas.openxmlformats.org/officeDocument/2006/relationships/tags" Target="../tags/tag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30.xml"/><Relationship Id="rId5" Type="http://schemas.openxmlformats.org/officeDocument/2006/relationships/image" Target="../media/image5.png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image" Target="../media/image4.png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hyperlink" Target="https://s.gdteonline.com/9DOI" TargetMode="External"/><Relationship Id="rId1" Type="http://schemas.openxmlformats.org/officeDocument/2006/relationships/tags" Target="../tags/tag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 rot="10800000">
            <a:off x="580708" y="622935"/>
            <a:ext cx="11030585" cy="5664200"/>
          </a:xfrm>
          <a:prstGeom prst="rect">
            <a:avLst/>
          </a:prstGeom>
          <a:gradFill>
            <a:gsLst>
              <a:gs pos="40000">
                <a:srgbClr val="3286ED">
                  <a:alpha val="75000"/>
                </a:srgbClr>
              </a:gs>
              <a:gs pos="0">
                <a:srgbClr val="61E4FF">
                  <a:alpha val="10000"/>
                </a:srgbClr>
              </a:gs>
              <a:gs pos="100000">
                <a:srgbClr val="0327DA"/>
              </a:gs>
            </a:gsLst>
            <a:lin ang="162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834005"/>
            <a:ext cx="12191365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第五届数贸会</a:t>
            </a:r>
            <a:b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媒体注册操作说明</a:t>
            </a:r>
            <a:endParaRPr lang="zh-CN" altLang="en-US" sz="60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60609-易拉宝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568" y="1767205"/>
            <a:ext cx="4381500" cy="775970"/>
          </a:xfrm>
          <a:prstGeom prst="rect">
            <a:avLst/>
          </a:prstGeom>
        </p:spPr>
      </p:pic>
      <p:pic>
        <p:nvPicPr>
          <p:cNvPr id="13" name="图片 12" descr="260609-易拉宝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315" y="5502275"/>
            <a:ext cx="2419350" cy="803910"/>
          </a:xfrm>
          <a:prstGeom prst="rect">
            <a:avLst/>
          </a:prstGeom>
        </p:spPr>
      </p:pic>
      <p:sp>
        <p:nvSpPr>
          <p:cNvPr id="2" name="object 3"/>
          <p:cNvSpPr txBox="1"/>
          <p:nvPr/>
        </p:nvSpPr>
        <p:spPr>
          <a:xfrm>
            <a:off x="4321809" y="5259387"/>
            <a:ext cx="3549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7330" algn="l"/>
              </a:tabLst>
            </a:pPr>
            <a:r>
              <a:rPr sz="18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中国，杭</a:t>
            </a:r>
            <a:r>
              <a:rPr sz="1800" b="1" spc="-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州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	Hangzhou</a:t>
            </a:r>
            <a:r>
              <a:rPr sz="18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,</a:t>
            </a:r>
            <a:r>
              <a:rPr sz="18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China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一、注册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登录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0660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79450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1、访问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网站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object 4"/>
          <p:cNvSpPr txBox="1"/>
          <p:nvPr/>
        </p:nvSpPr>
        <p:spPr>
          <a:xfrm>
            <a:off x="4295140" y="777875"/>
            <a:ext cx="3916045" cy="2616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https://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www.gdteonline.com/zh/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2755" y="777875"/>
            <a:ext cx="384238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访问数贸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在线网站，右上角点击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登录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65745" y="777875"/>
            <a:ext cx="3365500" cy="3371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或点击页面中间媒体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2755" y="1238250"/>
            <a:ext cx="99701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或者微信，支付宝搜索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全球数字贸易博览会小程序选则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媒体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075" y="1621155"/>
            <a:ext cx="4420235" cy="47879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7270115" y="1575435"/>
            <a:ext cx="595630" cy="423545"/>
          </a:xfrm>
          <a:prstGeom prst="rect">
            <a:avLst/>
          </a:prstGeom>
          <a:ln w="28575" cmpd="sng">
            <a:solidFill>
              <a:srgbClr val="CC0000"/>
            </a:solidFill>
            <a:prstDash val="solid"/>
          </a:ln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>
            <a:endCxn id="7" idx="3"/>
          </p:cNvCxnSpPr>
          <p:nvPr/>
        </p:nvCxnSpPr>
        <p:spPr>
          <a:xfrm flipH="1" flipV="1">
            <a:off x="7865745" y="1787525"/>
            <a:ext cx="857250" cy="12065"/>
          </a:xfrm>
          <a:prstGeom prst="straightConnector1">
            <a:avLst/>
          </a:prstGeom>
          <a:ln w="50800" cmpd="sng">
            <a:solidFill>
              <a:srgbClr val="CC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6922135" y="4281170"/>
            <a:ext cx="820420" cy="300355"/>
          </a:xfrm>
          <a:prstGeom prst="straightConnector1">
            <a:avLst/>
          </a:prstGeom>
          <a:ln w="50800" cmpd="sng">
            <a:solidFill>
              <a:srgbClr val="CC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.进入报名入口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09600" y="990600"/>
            <a:ext cx="33655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媒体，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65" y="1583055"/>
            <a:ext cx="8662670" cy="46018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注册登录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806450" y="868680"/>
            <a:ext cx="6477000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输手机/邮箱作为帐号，获取验证码注册并登录。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7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285" y="1318260"/>
            <a:ext cx="9009380" cy="4440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二、填写信息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1.填写报名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信息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23900" y="990600"/>
            <a:ext cx="395541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填写注册报名基本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信息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38175" y="5069840"/>
            <a:ext cx="11033760" cy="1397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注意：公司名称请填写您的公司注册名称，填写时系统会出现下拉提示，选则名称填充即可。如您的公司名称不在下拉范围内，请点击下方提示文字中</a:t>
            </a:r>
            <a:r>
              <a:rPr lang="en-US" altLang="zh-CN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手动输入</a:t>
            </a:r>
            <a:r>
              <a:rPr lang="en-US" altLang="zh-CN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自主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填写。</a:t>
            </a: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姓名，证件类型及证件号，头像请使用身份证上的信息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填写。</a:t>
            </a: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82660" y="5520054"/>
            <a:ext cx="74104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-3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报名表单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35" y="1409065"/>
            <a:ext cx="6390640" cy="36042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7226300" y="2033270"/>
            <a:ext cx="4019550" cy="281940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406400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（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1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）填写个人信息（标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*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为必填项）；</a:t>
            </a:r>
            <a:endParaRPr lang="zh-CN" altLang="en-US" sz="1600" b="0">
              <a:solidFill>
                <a:srgbClr val="00B0F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pPr marL="0" indent="406400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（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2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）上传个人一寸照片（格式：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jpg/jpeg/png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，大小不大于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10M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）；</a:t>
            </a:r>
            <a:endParaRPr lang="zh-CN" altLang="en-US" sz="1600" b="0">
              <a:solidFill>
                <a:srgbClr val="00B0F0"/>
              </a:solidFill>
              <a:latin typeface="仿宋_GB2312" panose="02010609030101010101" charset="-122"/>
              <a:ea typeface="仿宋_GB2312" panose="02010609030101010101" charset="-122"/>
            </a:endParaRPr>
          </a:p>
          <a:p>
            <a:pPr defTabSz="266700"/>
            <a:r>
              <a:rPr lang="en-US" altLang="zh-CN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     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（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3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）上传记者证或单位证明照片（格式：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jpg/jpeg/png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，大小不大于</a:t>
            </a:r>
            <a:r>
              <a:rPr lang="en-US" altLang="zh-CN" sz="1600" b="0">
                <a:solidFill>
                  <a:srgbClr val="00B0F0"/>
                </a:solidFill>
                <a:latin typeface="Times New Roman" panose="02020603050405020304"/>
                <a:ea typeface="仿宋_GB2312" panose="02010609030101010101" charset="-122"/>
              </a:rPr>
              <a:t>10M</a:t>
            </a:r>
            <a:r>
              <a:rPr lang="zh-CN" altLang="en-US" sz="1600" b="0">
                <a:solidFill>
                  <a:srgbClr val="00B0F0"/>
                </a:solidFill>
                <a:latin typeface="仿宋_GB2312" panose="02010609030101010101" charset="-122"/>
                <a:ea typeface="仿宋_GB2312" panose="02010609030101010101" charset="-122"/>
              </a:rPr>
              <a:t>）。</a:t>
            </a:r>
            <a:endParaRPr lang="zh-CN" altLang="en-US" sz="1600" b="0">
              <a:solidFill>
                <a:srgbClr val="00B0F0"/>
              </a:solidFill>
              <a:latin typeface="仿宋_GB2312" panose="02010609030101010101" charset="-122"/>
              <a:ea typeface="仿宋_GB2312" panose="0201060903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.提交确认，等待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审核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6790690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再次确认信息，点击确认提交信息，等待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审核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585" y="1384300"/>
            <a:ext cx="8466455" cy="4806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三、往届媒体注册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.往届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媒体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6790690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输入手机号或邮箱进行注册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405" y="1481455"/>
            <a:ext cx="8014970" cy="4553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.信息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填写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7385" y="945515"/>
            <a:ext cx="1017714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填报基本信息，当姓名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+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手机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号与往届信息一致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时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系统提示“是否填充往届信息”，若选择“需要”，则自动读取往届报名信息（可修改）。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若选择“不需要”，则需手动填写信息。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240" y="1848485"/>
            <a:ext cx="8515350" cy="4795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.等待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审核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6790690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信息提交等待主办方审核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点击个人中心或者网站客商登录后进入个人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中心可查看审核状态。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720" y="1755775"/>
            <a:ext cx="8798560" cy="4966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四、媒体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中心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登录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11230610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1、访问登录网址：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  <a:hlinkClick r:id="rId2" action="ppaction://hlinkfile"/>
              </a:rPr>
              <a:t>https://s.gdteonline.com/9DOI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使用验证码登录，或使用密码登录（媒体已设置密码的用户）。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9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380" y="1288415"/>
            <a:ext cx="9417050" cy="5321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6725" y="2001520"/>
            <a:ext cx="8331835" cy="471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190625" y="781685"/>
            <a:ext cx="5780405" cy="116840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406400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登录状态说明：</a:t>
            </a:r>
            <a:endParaRPr lang="zh-CN" altLang="en-US" sz="1600" b="0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406400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待审核：提交注册后等待主办方审核。</a:t>
            </a:r>
            <a:endParaRPr lang="zh-CN" altLang="en-US" sz="1600" b="0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406400" algn="just" defTabSz="26670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</a:rPr>
              <a:t>审核通过：登录后可进入媒体个人中心。</a:t>
            </a:r>
            <a:endParaRPr lang="zh-CN" altLang="en-US" sz="1600" b="0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01320" y="174625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.状态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查看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404110"/>
            <a:ext cx="12191365" cy="3056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</a:t>
            </a:r>
            <a:endParaRPr lang="en-US" altLang="zh-CN" sz="9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WPS 演示</Application>
  <PresentationFormat>宽屏</PresentationFormat>
  <Paragraphs>86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黑体</vt:lpstr>
      <vt:lpstr>仿宋_GB2312</vt:lpstr>
      <vt:lpstr>Times New Roman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泺</cp:lastModifiedBy>
  <cp:revision>120</cp:revision>
  <dcterms:created xsi:type="dcterms:W3CDTF">2026-06-15T03:32:00Z</dcterms:created>
  <dcterms:modified xsi:type="dcterms:W3CDTF">2026-08-20T02:11:30Z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98AC46EAE9E256F6916A2F6AE62E42DA_41</vt:lpwstr>
  </property>
</Properties>
</file>